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59" r:id="rId4"/>
    <p:sldId id="269" r:id="rId5"/>
    <p:sldId id="270" r:id="rId6"/>
    <p:sldId id="271" r:id="rId7"/>
    <p:sldId id="272" r:id="rId8"/>
    <p:sldId id="273" r:id="rId9"/>
    <p:sldId id="276" r:id="rId10"/>
    <p:sldId id="277" r:id="rId11"/>
    <p:sldId id="278" r:id="rId12"/>
    <p:sldId id="280" r:id="rId13"/>
    <p:sldId id="288" r:id="rId14"/>
    <p:sldId id="281" r:id="rId15"/>
    <p:sldId id="279" r:id="rId16"/>
    <p:sldId id="282" r:id="rId17"/>
    <p:sldId id="284" r:id="rId18"/>
    <p:sldId id="285" r:id="rId19"/>
    <p:sldId id="286" r:id="rId20"/>
    <p:sldId id="287" r:id="rId21"/>
    <p:sldId id="266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6" autoAdjust="0"/>
    <p:restoredTop sz="62451" autoAdjust="0"/>
  </p:normalViewPr>
  <p:slideViewPr>
    <p:cSldViewPr snapToGrid="0">
      <p:cViewPr>
        <p:scale>
          <a:sx n="33" d="100"/>
          <a:sy n="33" d="100"/>
        </p:scale>
        <p:origin x="1668" y="20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Good afternoon, everyone.</a:t>
            </a:r>
            <a:r>
              <a:rPr lang="en-US" altLang="zh-CN" baseline="0" dirty="0"/>
              <a:t> My name is Yong Cheng, I am very glad to share my work with you. I am now working at </a:t>
            </a:r>
            <a:r>
              <a:rPr lang="en-US" altLang="zh-CN" baseline="0" dirty="0" err="1"/>
              <a:t>Tencent</a:t>
            </a:r>
            <a:r>
              <a:rPr lang="en-US" altLang="zh-CN" baseline="0" dirty="0"/>
              <a:t> AI lab. This work was done when I was a </a:t>
            </a:r>
            <a:r>
              <a:rPr lang="en-US" altLang="zh-CN" baseline="0" dirty="0" err="1"/>
              <a:t>Phd</a:t>
            </a:r>
            <a:r>
              <a:rPr lang="en-US" altLang="zh-CN" baseline="0" dirty="0"/>
              <a:t> student at Tsinghua University. The title of my paper is Joint training for pivot-based NMT.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522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To alleviate</a:t>
            </a:r>
            <a:r>
              <a:rPr lang="en-US" altLang="zh-CN" baseline="0" dirty="0"/>
              <a:t> the model discrepancy problem, we propose an joint training approach for Pivot-based NMT. The objective contains three parts, x-to-z likelihood , y-to-z likelihood, and</a:t>
            </a:r>
          </a:p>
          <a:p>
            <a:r>
              <a:rPr lang="en-US" altLang="zh-CN" baseline="0" dirty="0"/>
              <a:t>Connection term. Which together aims to enable the two translation models to interact with each other during training. Among them, connection term plays a key role to associate the parameters of</a:t>
            </a:r>
          </a:p>
          <a:p>
            <a:r>
              <a:rPr lang="en-US" altLang="zh-CN" baseline="0" dirty="0"/>
              <a:t>The two translation models.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3110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It is difficult to connect the source-to-pivot and pivot-to-target models during training because the source-to-pivot and 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pivotto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-target models are distantly-related by definition. More importantly, NMT lacks linguistically interpretable language structures such as phrases in SMT to achieve a direct connection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at the parameter level. 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In our work, we proposes three kinds of connection terms.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0807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In the first connection term, because both the source-to-pivot and pivot-to-target models include the word </a:t>
            </a:r>
            <a:r>
              <a:rPr lang="en-US" altLang="zh-CN" sz="2200" b="0" i="0" u="none" strike="noStrike" baseline="0" dirty="0" err="1">
                <a:latin typeface="Helvetica Neue"/>
                <a:sym typeface="Helvetica Neue"/>
              </a:rPr>
              <a:t>embeddings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 of the pivot language as parameters. It is possible to connect these two models via pivot word </a:t>
            </a:r>
            <a:r>
              <a:rPr lang="en-US" altLang="zh-CN" sz="2200" b="0" i="0" u="none" strike="noStrike" baseline="0" dirty="0" err="1">
                <a:latin typeface="Helvetica Neue"/>
                <a:sym typeface="Helvetica Neue"/>
              </a:rPr>
              <a:t>embeddings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. The first connection term is called hard sharing, which encourages the two models to generate the same pivot word </a:t>
            </a:r>
            <a:r>
              <a:rPr lang="en-US" altLang="zh-CN" sz="2200" b="0" i="0" u="none" strike="noStrike" baseline="0" dirty="0" err="1">
                <a:latin typeface="Helvetica Neue"/>
                <a:sym typeface="Helvetica Neue"/>
              </a:rPr>
              <a:t>embeddings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.  We guarantee the identical pivot word </a:t>
            </a:r>
            <a:r>
              <a:rPr lang="en-US" altLang="zh-CN" sz="2200" b="0" i="0" u="none" strike="noStrike" baseline="0" dirty="0" err="1">
                <a:latin typeface="Helvetica Neue"/>
                <a:sym typeface="Helvetica Neue"/>
              </a:rPr>
              <a:t>embeddings</a:t>
            </a:r>
            <a:endParaRPr lang="en-US" altLang="zh-CN" sz="2200" b="0" i="0" u="none" strike="noStrike" baseline="0" dirty="0">
              <a:latin typeface="Helvetica Neue"/>
              <a:sym typeface="Helvetica Neue"/>
            </a:endParaRPr>
          </a:p>
          <a:p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between these two models through sharing the same word </a:t>
            </a:r>
            <a:r>
              <a:rPr lang="en-US" altLang="zh-CN" sz="2200" b="0" i="0" u="none" strike="noStrike" baseline="0" dirty="0" err="1">
                <a:latin typeface="Helvetica Neue"/>
                <a:sym typeface="Helvetica Neue"/>
              </a:rPr>
              <a:t>embeddings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 of the intersected pivot words.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4799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As word 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embeddings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 seem hardly to be exactly identical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due to the divergence of natural languages, an alternative is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to soften the above hard matching constraint by penalizing the distance.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2549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the third connection term, assume</a:t>
            </a:r>
            <a:r>
              <a:rPr lang="en-US" altLang="zh-CN" baseline="0" dirty="0"/>
              <a:t> we have a very small source-to-pivot corpora, and we think this phenomenon is not unusual. So we directly define the log-likelihood of the source-to-pivot parallel sentences as the combination score of two sub-models. In this formula, we can find the pivot language sentences as latent variables.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491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 evaluated our approaches</a:t>
            </a:r>
            <a:r>
              <a:rPr lang="en-US" altLang="zh-CN" baseline="0" dirty="0"/>
              <a:t> on two translation tasks of two different corpora. The </a:t>
            </a:r>
            <a:r>
              <a:rPr lang="en-US" altLang="zh-CN" baseline="0" dirty="0" err="1"/>
              <a:t>euraoparal</a:t>
            </a:r>
            <a:r>
              <a:rPr lang="en-US" altLang="zh-CN" baseline="0" dirty="0"/>
              <a:t> is a relatively small corpus. 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This 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shows the comparison results between our joint training on three connection terms and independent training on the 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Europarl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 Corpus. For the source-to-target translation task, we present source-to-pivot, pivot-to-target and source-to-target translation results compared with independent training. In Spanish-to-French translation task, soft connection achieves significant improvements in Spanish-to-French and Spanish-to-English directions although hard connection still performs comparably with independent training. In contrast, we find that likelihood connection dramatically improves translation performance on both Spanish-to-French and German-to-French corpora. The significant improvements for source-to-pivot and pivot-to-target directions are also observed. This suggests that introducing source-to-target parallel corpus to associate these two translation models.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4183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Likelihood connection obtains the best performance in our</a:t>
            </a:r>
          </a:p>
          <a:p>
            <a:r>
              <a:rPr lang="en-US" altLang="zh-CN" dirty="0"/>
              <a:t>three proposed connection terms according to experiments</a:t>
            </a:r>
          </a:p>
          <a:p>
            <a:r>
              <a:rPr lang="en-US" altLang="zh-CN" dirty="0"/>
              <a:t>on the </a:t>
            </a:r>
            <a:r>
              <a:rPr lang="en-US" altLang="zh-CN" dirty="0" err="1"/>
              <a:t>Europarl</a:t>
            </a:r>
            <a:r>
              <a:rPr lang="en-US" altLang="zh-CN" dirty="0"/>
              <a:t> corpus. To further verify its effectiveness,</a:t>
            </a:r>
          </a:p>
          <a:p>
            <a:r>
              <a:rPr lang="en-US" altLang="zh-CN" dirty="0"/>
              <a:t>we evaluate all the methods on the WMT corpus, which is</a:t>
            </a:r>
          </a:p>
          <a:p>
            <a:r>
              <a:rPr lang="en-US" altLang="zh-CN" dirty="0"/>
              <a:t>much larger than </a:t>
            </a:r>
            <a:r>
              <a:rPr lang="en-US" altLang="zh-CN" dirty="0" err="1"/>
              <a:t>Europarl</a:t>
            </a:r>
            <a:r>
              <a:rPr lang="en-US" altLang="zh-CN" dirty="0"/>
              <a:t>. As shown in Table 4, we find that</a:t>
            </a:r>
          </a:p>
          <a:p>
            <a:r>
              <a:rPr lang="en-US" altLang="zh-CN" dirty="0"/>
              <a:t>likelihood connection still outperforms independent training</a:t>
            </a:r>
          </a:p>
          <a:p>
            <a:r>
              <a:rPr lang="en-US" altLang="zh-CN" dirty="0"/>
              <a:t>significantly on Spanish-to-English, English-to-French and</a:t>
            </a:r>
          </a:p>
          <a:p>
            <a:r>
              <a:rPr lang="en-US" altLang="zh-CN" dirty="0"/>
              <a:t>Spanish-to-French directions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8743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 also compare our approach with </a:t>
            </a:r>
            <a:r>
              <a:rPr lang="en-US" altLang="zh-CN" dirty="0" err="1"/>
              <a:t>Firat</a:t>
            </a:r>
            <a:r>
              <a:rPr lang="en-US" altLang="zh-CN" dirty="0"/>
              <a:t> et al. [2016].</a:t>
            </a:r>
          </a:p>
          <a:p>
            <a:r>
              <a:rPr lang="en-US" altLang="zh-CN" dirty="0"/>
              <a:t>Although our parallel training corpus is much smaller than</a:t>
            </a:r>
          </a:p>
          <a:p>
            <a:r>
              <a:rPr lang="en-US" altLang="zh-CN" dirty="0"/>
              <a:t>theirs, Table 5 shows that our approach achieves substantial</a:t>
            </a:r>
          </a:p>
          <a:p>
            <a:r>
              <a:rPr lang="en-US" altLang="zh-CN" dirty="0"/>
              <a:t>improvements over them (up to +4.32 BLEU).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4012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 also investigate the effect of the data size of bridging</a:t>
            </a:r>
          </a:p>
          <a:p>
            <a:r>
              <a:rPr lang="en-US" altLang="zh-CN" dirty="0"/>
              <a:t>corpora on the likelihood connection. Table 7 shows that using</a:t>
            </a:r>
          </a:p>
          <a:p>
            <a:r>
              <a:rPr lang="en-US" altLang="zh-CN" dirty="0"/>
              <a:t>a small parallel corpus (1K sentence pairs) has made a</a:t>
            </a:r>
          </a:p>
          <a:p>
            <a:r>
              <a:rPr lang="en-US" altLang="zh-CN" dirty="0"/>
              <a:t>measurable improvement. When more than 50K sentence</a:t>
            </a:r>
          </a:p>
          <a:p>
            <a:r>
              <a:rPr lang="en-US" altLang="zh-CN" dirty="0"/>
              <a:t>pairs are added, the further improvements become </a:t>
            </a:r>
            <a:r>
              <a:rPr lang="en-US" altLang="zh-CN" dirty="0" err="1"/>
              <a:t>modest.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This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 finding suggests that a small corpus suffices to enable the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likelihood connection to reach the reasonable performance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94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286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NMT is an end-to-end</a:t>
            </a:r>
            <a:r>
              <a:rPr lang="en-US" altLang="zh-CN" baseline="0" dirty="0"/>
              <a:t> translation framework, which consists of an encoder and an decoder. The encoder encodes the source sentence to a fix-length real-value vector. Then the decoder is used to generate the target sequence. The attention mechanism plays a role to capture the relevant parts of source sentence to replenish the context information of the decoder.</a:t>
            </a:r>
            <a:r>
              <a:rPr lang="en-US" altLang="zh-CN" dirty="0"/>
              <a:t> Thanks to the capability of learning representations</a:t>
            </a:r>
            <a:r>
              <a:rPr lang="en-US" altLang="zh-CN" baseline="0" dirty="0"/>
              <a:t> f</a:t>
            </a:r>
            <a:r>
              <a:rPr lang="en-US" altLang="zh-CN" dirty="0"/>
              <a:t>rom training data, NMT systems have achieved significant</a:t>
            </a:r>
          </a:p>
          <a:p>
            <a:r>
              <a:rPr lang="en-US" altLang="zh-CN" dirty="0"/>
              <a:t>improvements over conventional statistical machine</a:t>
            </a:r>
            <a:r>
              <a:rPr lang="en-US" altLang="zh-CN" baseline="0" dirty="0"/>
              <a:t> </a:t>
            </a:r>
            <a:r>
              <a:rPr lang="en-US" altLang="zh-CN" dirty="0"/>
              <a:t>translation (SMT) across a variety of language pairs.</a:t>
            </a:r>
            <a:r>
              <a:rPr lang="en-US" altLang="zh-CN" baseline="0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508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672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/>
              <a:t>But a</a:t>
            </a:r>
            <a:r>
              <a:rPr lang="en-US" altLang="zh-CN" dirty="0"/>
              <a:t>s we know, neural network is</a:t>
            </a:r>
            <a:r>
              <a:rPr lang="en-US" altLang="zh-CN" baseline="0" dirty="0"/>
              <a:t> a data-driven technique. Because </a:t>
            </a:r>
            <a:r>
              <a:rPr lang="en-US" altLang="zh-CN" baseline="0" dirty="0" err="1"/>
              <a:t>nmt</a:t>
            </a:r>
            <a:r>
              <a:rPr lang="en-US" altLang="zh-CN" baseline="0" dirty="0"/>
              <a:t> is completely based on NN, it also heavily depends on the quantity of parallel corpora</a:t>
            </a:r>
            <a:r>
              <a:rPr lang="en-US" altLang="zh-CN" sz="2200" b="0" i="0" u="none" strike="noStrike" baseline="0" dirty="0">
                <a:latin typeface="Helvetica Neue"/>
                <a:sym typeface="Helvetica Neue"/>
              </a:rPr>
              <a:t>. Unfortunately,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 large-scale parallel corpora are usually non-existent for most language pairs. Without sufficient training data, NMT tends to learn poor estimates on low-count events.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1237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So</a:t>
            </a:r>
            <a:r>
              <a:rPr lang="en-US" altLang="zh-CN" baseline="0" dirty="0"/>
              <a:t> we introduce pivot-based NMT to deal with this problem. We first show what is pivot-based NMT. </a:t>
            </a:r>
            <a:r>
              <a:rPr lang="en-US" altLang="zh-CN" dirty="0"/>
              <a:t>Given a source language x and a target language y, the source-to-target</a:t>
            </a:r>
            <a:r>
              <a:rPr lang="en-US" altLang="zh-CN" baseline="0" dirty="0"/>
              <a:t> NMT model can be trained on a source-target parallel corpora.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422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Unfortunately, parallel corpora are usually not readily</a:t>
            </a:r>
          </a:p>
          <a:p>
            <a:r>
              <a:rPr lang="en-US" altLang="zh-CN" dirty="0"/>
              <a:t>available for low-resource language pairs. So when we have no parallel corpora for x-to-y, how to build</a:t>
            </a:r>
            <a:r>
              <a:rPr lang="en-US" altLang="zh-CN" baseline="0" dirty="0"/>
              <a:t> a fine MT translation system?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02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Fortunately,</a:t>
            </a:r>
            <a:r>
              <a:rPr lang="en-US" altLang="zh-CN" baseline="0" dirty="0"/>
              <a:t> we can assume that there exists a third language called pivot language available. We will have source-to-pivot and pivot-to-target corpora. Generally, English can play this role as a Pivot language. So we can build two translation models, x-to-z and z-to-y translation model. And We can bridge x-to-y translation with z, English as the pivot language. The source-to-target model is decomposed into two sub-models or two sub-tasks. The pivot-based decoding approach will contain a two-stage translation strategies. Given a source-language sentence, the source-to-pivot NMT model First translates it to the pivot language sentence, from which the pivot-to-target NMT model generate a target-language sentence.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1880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Although pivot-based approaches are widely used for addressing the data scarcity problem in machine translation, they suffer from cascaded translation errors: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47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the mistakes made in the source-to-pivot translation will be propagated to the pivot-to-target translations. The error contained in the pivot-language translations directly affects the accuracy of the target language sentence.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6608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This can be partly attributed to the model discrepancy problem: the source-to-pivot and pivot-to-target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models are quite different in terms of vocabulary and parameter space because the source-pivot and pivot-target parallel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corpora are usually loosely-related or even unrelated. What is worse, the source-to-pivot model P(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zjx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; 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x!z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) and the pivot-to-target model P(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yjz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; </a:t>
            </a:r>
            <a:r>
              <a:rPr lang="en-US" altLang="zh-CN" sz="2200" b="0" i="0" u="none" strike="noStrike" baseline="0" dirty="0" err="1">
                <a:latin typeface="Helvetica Neue"/>
                <a:ea typeface="Helvetica Neue"/>
                <a:cs typeface="Helvetica Neue"/>
                <a:sym typeface="Helvetica Neue"/>
              </a:rPr>
              <a:t>z!y</a:t>
            </a:r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) are trained on the</a:t>
            </a:r>
          </a:p>
          <a:p>
            <a:r>
              <a:rPr lang="en-US" altLang="zh-CN" sz="2200" b="0" i="0" u="none" strike="noStrike" baseline="0" dirty="0">
                <a:latin typeface="Helvetica Neue"/>
                <a:ea typeface="Helvetica Neue"/>
                <a:cs typeface="Helvetica Neue"/>
                <a:sym typeface="Helvetica Neue"/>
              </a:rPr>
              <a:t>two parallel corpora independently, which further increases the discrepancy between two models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92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与副标题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3768" y="1283890"/>
            <a:ext cx="2392042" cy="893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照片 - 水平 拷贝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-1" y="0"/>
            <a:ext cx="24384001" cy="1277807"/>
          </a:xfrm>
          <a:prstGeom prst="rect">
            <a:avLst/>
          </a:prstGeom>
          <a:solidFill>
            <a:srgbClr val="034196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85167" y="315713"/>
            <a:ext cx="1730465" cy="646381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-1" y="1277639"/>
            <a:ext cx="24384001" cy="124787"/>
          </a:xfrm>
          <a:prstGeom prst="rect">
            <a:avLst/>
          </a:prstGeom>
          <a:solidFill>
            <a:srgbClr val="B9E1FA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 拷贝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标题与副标题 拷贝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3768" y="1283890"/>
            <a:ext cx="2392042" cy="8935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3554610"/>
            <a:ext cx="24384000" cy="10161390"/>
          </a:xfrm>
          <a:prstGeom prst="rect">
            <a:avLst/>
          </a:prstGeom>
          <a:solidFill>
            <a:srgbClr val="034196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0F03CD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385167" y="337209"/>
            <a:ext cx="1730465" cy="64638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-1" y="3449339"/>
            <a:ext cx="24384001" cy="124787"/>
          </a:xfrm>
          <a:prstGeom prst="rect">
            <a:avLst/>
          </a:prstGeom>
          <a:solidFill>
            <a:srgbClr val="B9E1FA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387600" y="7924800"/>
            <a:ext cx="196215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9" r:id="rId4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80298E62-193D-4006-9296-B37A63AF9F8A}"/>
              </a:ext>
            </a:extLst>
          </p:cNvPr>
          <p:cNvSpPr/>
          <p:nvPr/>
        </p:nvSpPr>
        <p:spPr>
          <a:xfrm>
            <a:off x="17536471" y="372623"/>
            <a:ext cx="5888305" cy="3150506"/>
          </a:xfrm>
          <a:prstGeom prst="ellipse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472097" y="7153703"/>
            <a:ext cx="1987082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6600" dirty="0"/>
              <a:t>Joint Training for Pivot-based Neural Machine Translation</a:t>
            </a:r>
            <a:endParaRPr sz="6600" dirty="0"/>
          </a:p>
        </p:txBody>
      </p:sp>
      <p:sp>
        <p:nvSpPr>
          <p:cNvPr id="111" name="Shape 111"/>
          <p:cNvSpPr/>
          <p:nvPr/>
        </p:nvSpPr>
        <p:spPr>
          <a:xfrm>
            <a:off x="2453216" y="8790305"/>
            <a:ext cx="1050768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8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3600" dirty="0"/>
              <a:t>Yong Cheng, Qian Yang, Yang Liu, </a:t>
            </a:r>
            <a:r>
              <a:rPr lang="en-US" sz="3600" dirty="0" err="1"/>
              <a:t>Maosong</a:t>
            </a:r>
            <a:r>
              <a:rPr lang="en-US" sz="3600" dirty="0"/>
              <a:t> Sun, Wei Xu</a:t>
            </a:r>
            <a:endParaRPr sz="3600" dirty="0"/>
          </a:p>
        </p:txBody>
      </p:sp>
      <p:sp>
        <p:nvSpPr>
          <p:cNvPr id="112" name="Shape 112"/>
          <p:cNvSpPr/>
          <p:nvPr/>
        </p:nvSpPr>
        <p:spPr>
          <a:xfrm>
            <a:off x="2472097" y="12096398"/>
            <a:ext cx="149720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dirty="0"/>
              <a:t>2017 /</a:t>
            </a:r>
            <a:r>
              <a:rPr lang="en-US" altLang="zh-CN" dirty="0"/>
              <a:t>8/23</a:t>
            </a:r>
            <a:endParaRPr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3976EBF-917D-46B4-AC33-6BC19A73B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2459" y="969356"/>
            <a:ext cx="3420462" cy="1957039"/>
          </a:xfrm>
          <a:prstGeom prst="rect">
            <a:avLst/>
          </a:prstGeom>
        </p:spPr>
      </p:pic>
    </p:spTree>
  </p:cSld>
  <p:clrMapOvr>
    <a:masterClrMapping/>
  </p:clrMapOvr>
  <p:transition spd="med" advTm="175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五边形 3">
            <a:extLst>
              <a:ext uri="{FF2B5EF4-FFF2-40B4-BE49-F238E27FC236}">
                <a16:creationId xmlns:a16="http://schemas.microsoft.com/office/drawing/2014/main" id="{6E7B542E-AA1E-4E56-9D18-631E83EB51F1}"/>
              </a:ext>
            </a:extLst>
          </p:cNvPr>
          <p:cNvSpPr/>
          <p:nvPr/>
        </p:nvSpPr>
        <p:spPr>
          <a:xfrm>
            <a:off x="8808763" y="6457414"/>
            <a:ext cx="7170939" cy="1118255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6600" b="1" dirty="0">
                <a:solidFill>
                  <a:schemeClr val="accent5"/>
                </a:solidFill>
              </a:rPr>
              <a:t>Errors</a:t>
            </a:r>
            <a:endParaRPr kumimoji="0" lang="zh-CN" altLang="en-US" sz="6600" b="1" i="0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sym typeface="Helvetica Light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544329" y="411643"/>
            <a:ext cx="802944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Error Propagation in 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35" y="2659831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49" y="2659831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5439431" y="325284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9" name="图片 8" descr="250px-Flag_of_the_United_Kingdom_(3-5).svg">
            <a:extLst>
              <a:ext uri="{FF2B5EF4-FFF2-40B4-BE49-F238E27FC236}">
                <a16:creationId xmlns:a16="http://schemas.microsoft.com/office/drawing/2014/main" id="{4D404BEF-A965-490C-898B-8369F07E1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8631" y="2659832"/>
            <a:ext cx="4261450" cy="256043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571E072E-27A2-41E2-A824-64E2271456E1}"/>
              </a:ext>
            </a:extLst>
          </p:cNvPr>
          <p:cNvSpPr/>
          <p:nvPr/>
        </p:nvSpPr>
        <p:spPr>
          <a:xfrm>
            <a:off x="14520671" y="327077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8FD428-E25C-4D14-A453-B12C5047AA3F}"/>
              </a:ext>
            </a:extLst>
          </p:cNvPr>
          <p:cNvSpPr txBox="1"/>
          <p:nvPr/>
        </p:nvSpPr>
        <p:spPr>
          <a:xfrm>
            <a:off x="1778235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429AD9-A245-4AA9-8277-3AAE75BEED62}"/>
              </a:ext>
            </a:extLst>
          </p:cNvPr>
          <p:cNvSpPr txBox="1"/>
          <p:nvPr/>
        </p:nvSpPr>
        <p:spPr>
          <a:xfrm>
            <a:off x="19612344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3204446-2CB1-417D-A507-F4C7FF523381}"/>
              </a:ext>
            </a:extLst>
          </p:cNvPr>
          <p:cNvSpPr txBox="1"/>
          <p:nvPr/>
        </p:nvSpPr>
        <p:spPr>
          <a:xfrm>
            <a:off x="10753053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Z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6" name="Shape 114">
            <a:extLst>
              <a:ext uri="{FF2B5EF4-FFF2-40B4-BE49-F238E27FC236}">
                <a16:creationId xmlns:a16="http://schemas.microsoft.com/office/drawing/2014/main" id="{2A4F5781-A8D4-4953-A88E-0AD420242F0A}"/>
              </a:ext>
            </a:extLst>
          </p:cNvPr>
          <p:cNvSpPr/>
          <p:nvPr/>
        </p:nvSpPr>
        <p:spPr>
          <a:xfrm>
            <a:off x="6744078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1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下弧形 2">
            <a:extLst>
              <a:ext uri="{FF2B5EF4-FFF2-40B4-BE49-F238E27FC236}">
                <a16:creationId xmlns:a16="http://schemas.microsoft.com/office/drawing/2014/main" id="{F8E17AA5-768E-4ADA-AB00-2E227BD38369}"/>
              </a:ext>
            </a:extLst>
          </p:cNvPr>
          <p:cNvSpPr/>
          <p:nvPr/>
        </p:nvSpPr>
        <p:spPr>
          <a:xfrm>
            <a:off x="3701163" y="532503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箭头: 下弧形 16">
            <a:extLst>
              <a:ext uri="{FF2B5EF4-FFF2-40B4-BE49-F238E27FC236}">
                <a16:creationId xmlns:a16="http://schemas.microsoft.com/office/drawing/2014/main" id="{ED42E752-5FDE-45A2-B455-1A7EF0DAFB50}"/>
              </a:ext>
            </a:extLst>
          </p:cNvPr>
          <p:cNvSpPr/>
          <p:nvPr/>
        </p:nvSpPr>
        <p:spPr>
          <a:xfrm>
            <a:off x="12809299" y="534296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Shape 114">
            <a:extLst>
              <a:ext uri="{FF2B5EF4-FFF2-40B4-BE49-F238E27FC236}">
                <a16:creationId xmlns:a16="http://schemas.microsoft.com/office/drawing/2014/main" id="{CF9D2728-8B1D-48E2-BFB7-E969AE829F5C}"/>
              </a:ext>
            </a:extLst>
          </p:cNvPr>
          <p:cNvSpPr/>
          <p:nvPr/>
        </p:nvSpPr>
        <p:spPr>
          <a:xfrm>
            <a:off x="16093923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2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/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x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x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blipFill>
                <a:blip r:embed="rId7"/>
                <a:stretch>
                  <a:fillRect l="-125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/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y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y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blipFill>
                <a:blip r:embed="rId8"/>
                <a:stretch>
                  <a:fillRect l="-1570" b="-6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>
            <a:extLst>
              <a:ext uri="{FF2B5EF4-FFF2-40B4-BE49-F238E27FC236}">
                <a16:creationId xmlns:a16="http://schemas.microsoft.com/office/drawing/2014/main" id="{1111B8CB-815B-4332-93AD-DE90678B9EF9}"/>
              </a:ext>
            </a:extLst>
          </p:cNvPr>
          <p:cNvSpPr txBox="1"/>
          <p:nvPr/>
        </p:nvSpPr>
        <p:spPr>
          <a:xfrm>
            <a:off x="2202801" y="8873781"/>
            <a:ext cx="188988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005A9E"/>
              </a:buClr>
              <a:buSzPct val="70000"/>
              <a:buFont typeface="Wingdings" charset="0"/>
              <a:buChar char="l"/>
            </a:pPr>
            <a:r>
              <a:rPr lang="en-US" altLang="zh-CN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discrepancy between source-pivot and pivot-target parallel corpora since they are usually loosely-related or even unrelated.</a:t>
            </a:r>
          </a:p>
          <a:p>
            <a:pPr marL="285750" indent="-285750" algn="l">
              <a:buClr>
                <a:srgbClr val="005A9E"/>
              </a:buClr>
              <a:buSzPct val="70000"/>
              <a:buFont typeface="Wingdings" charset="0"/>
              <a:buChar char="l"/>
            </a:pPr>
            <a:r>
              <a:rPr lang="en-US" altLang="zh-CN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Source-to-pivot and pivot-to-target translation models are trained independently</a:t>
            </a:r>
          </a:p>
          <a:p>
            <a:pPr marL="285750" indent="-285750" algn="l">
              <a:buClr>
                <a:srgbClr val="005A9E"/>
              </a:buClr>
              <a:buSzPct val="70000"/>
              <a:buFont typeface="Wingdings" charset="0"/>
              <a:buChar char="l"/>
            </a:pP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277885922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7327327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Joint Training for 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35" y="2659831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49" y="2659831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5439431" y="325284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9" name="图片 8" descr="250px-Flag_of_the_United_Kingdom_(3-5).svg">
            <a:extLst>
              <a:ext uri="{FF2B5EF4-FFF2-40B4-BE49-F238E27FC236}">
                <a16:creationId xmlns:a16="http://schemas.microsoft.com/office/drawing/2014/main" id="{4D404BEF-A965-490C-898B-8369F07E1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8631" y="2659832"/>
            <a:ext cx="4261450" cy="256043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571E072E-27A2-41E2-A824-64E2271456E1}"/>
              </a:ext>
            </a:extLst>
          </p:cNvPr>
          <p:cNvSpPr/>
          <p:nvPr/>
        </p:nvSpPr>
        <p:spPr>
          <a:xfrm>
            <a:off x="14520671" y="327077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8FD428-E25C-4D14-A453-B12C5047AA3F}"/>
              </a:ext>
            </a:extLst>
          </p:cNvPr>
          <p:cNvSpPr txBox="1"/>
          <p:nvPr/>
        </p:nvSpPr>
        <p:spPr>
          <a:xfrm>
            <a:off x="1778235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429AD9-A245-4AA9-8277-3AAE75BEED62}"/>
              </a:ext>
            </a:extLst>
          </p:cNvPr>
          <p:cNvSpPr txBox="1"/>
          <p:nvPr/>
        </p:nvSpPr>
        <p:spPr>
          <a:xfrm>
            <a:off x="19612344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3204446-2CB1-417D-A507-F4C7FF523381}"/>
              </a:ext>
            </a:extLst>
          </p:cNvPr>
          <p:cNvSpPr txBox="1"/>
          <p:nvPr/>
        </p:nvSpPr>
        <p:spPr>
          <a:xfrm>
            <a:off x="10753053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Z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6" name="Shape 114">
            <a:extLst>
              <a:ext uri="{FF2B5EF4-FFF2-40B4-BE49-F238E27FC236}">
                <a16:creationId xmlns:a16="http://schemas.microsoft.com/office/drawing/2014/main" id="{2A4F5781-A8D4-4953-A88E-0AD420242F0A}"/>
              </a:ext>
            </a:extLst>
          </p:cNvPr>
          <p:cNvSpPr/>
          <p:nvPr/>
        </p:nvSpPr>
        <p:spPr>
          <a:xfrm>
            <a:off x="6744078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1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下弧形 2">
            <a:extLst>
              <a:ext uri="{FF2B5EF4-FFF2-40B4-BE49-F238E27FC236}">
                <a16:creationId xmlns:a16="http://schemas.microsoft.com/office/drawing/2014/main" id="{F8E17AA5-768E-4ADA-AB00-2E227BD38369}"/>
              </a:ext>
            </a:extLst>
          </p:cNvPr>
          <p:cNvSpPr/>
          <p:nvPr/>
        </p:nvSpPr>
        <p:spPr>
          <a:xfrm>
            <a:off x="3701163" y="532503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箭头: 下弧形 16">
            <a:extLst>
              <a:ext uri="{FF2B5EF4-FFF2-40B4-BE49-F238E27FC236}">
                <a16:creationId xmlns:a16="http://schemas.microsoft.com/office/drawing/2014/main" id="{ED42E752-5FDE-45A2-B455-1A7EF0DAFB50}"/>
              </a:ext>
            </a:extLst>
          </p:cNvPr>
          <p:cNvSpPr/>
          <p:nvPr/>
        </p:nvSpPr>
        <p:spPr>
          <a:xfrm>
            <a:off x="12809299" y="534296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Shape 114">
            <a:extLst>
              <a:ext uri="{FF2B5EF4-FFF2-40B4-BE49-F238E27FC236}">
                <a16:creationId xmlns:a16="http://schemas.microsoft.com/office/drawing/2014/main" id="{CF9D2728-8B1D-48E2-BFB7-E969AE829F5C}"/>
              </a:ext>
            </a:extLst>
          </p:cNvPr>
          <p:cNvSpPr/>
          <p:nvPr/>
        </p:nvSpPr>
        <p:spPr>
          <a:xfrm>
            <a:off x="16093923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2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/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x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x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blipFill>
                <a:blip r:embed="rId7"/>
                <a:stretch>
                  <a:fillRect l="-125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/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y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y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blipFill>
                <a:blip r:embed="rId8"/>
                <a:stretch>
                  <a:fillRect l="-1570" b="-6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>
            <a:extLst>
              <a:ext uri="{FF2B5EF4-FFF2-40B4-BE49-F238E27FC236}">
                <a16:creationId xmlns:a16="http://schemas.microsoft.com/office/drawing/2014/main" id="{F5E0CD55-97A5-4F80-9FF9-EA7167A56A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31835" y="8856009"/>
            <a:ext cx="19105328" cy="3596641"/>
          </a:xfrm>
          <a:prstGeom prst="rect">
            <a:avLst/>
          </a:prstGeom>
        </p:spPr>
      </p:pic>
      <p:sp>
        <p:nvSpPr>
          <p:cNvPr id="7" name="对话气泡: 圆角矩形 6">
            <a:extLst>
              <a:ext uri="{FF2B5EF4-FFF2-40B4-BE49-F238E27FC236}">
                <a16:creationId xmlns:a16="http://schemas.microsoft.com/office/drawing/2014/main" id="{76B27D28-BCFA-445B-9208-DC6F9428B101}"/>
              </a:ext>
            </a:extLst>
          </p:cNvPr>
          <p:cNvSpPr/>
          <p:nvPr/>
        </p:nvSpPr>
        <p:spPr>
          <a:xfrm>
            <a:off x="3701162" y="10762579"/>
            <a:ext cx="4237349" cy="1418890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4" name="对话气泡: 圆角矩形 33">
            <a:extLst>
              <a:ext uri="{FF2B5EF4-FFF2-40B4-BE49-F238E27FC236}">
                <a16:creationId xmlns:a16="http://schemas.microsoft.com/office/drawing/2014/main" id="{6AF9AFCB-58EE-49F7-9BF7-098284908ACE}"/>
              </a:ext>
            </a:extLst>
          </p:cNvPr>
          <p:cNvSpPr/>
          <p:nvPr/>
        </p:nvSpPr>
        <p:spPr>
          <a:xfrm>
            <a:off x="8609072" y="10762579"/>
            <a:ext cx="3918208" cy="1418890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D9B25504-5EB7-4052-BB18-BCCD8A80436D}"/>
              </a:ext>
            </a:extLst>
          </p:cNvPr>
          <p:cNvSpPr/>
          <p:nvPr/>
        </p:nvSpPr>
        <p:spPr>
          <a:xfrm>
            <a:off x="14125952" y="10762579"/>
            <a:ext cx="6173728" cy="1418890"/>
          </a:xfrm>
          <a:prstGeom prst="wedgeRoundRectCallou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C8A13F0-90B4-40E3-8B9C-62D1E5CA9DC6}"/>
              </a:ext>
            </a:extLst>
          </p:cNvPr>
          <p:cNvSpPr txBox="1"/>
          <p:nvPr/>
        </p:nvSpPr>
        <p:spPr>
          <a:xfrm>
            <a:off x="3518282" y="12609423"/>
            <a:ext cx="470362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5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x-to-z likelihood</a:t>
            </a:r>
            <a:endParaRPr kumimoji="0" lang="zh-CN" altLang="en-US" sz="5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4685B7A2-ACD5-435F-B346-9C717CDD0977}"/>
              </a:ext>
            </a:extLst>
          </p:cNvPr>
          <p:cNvSpPr txBox="1"/>
          <p:nvPr/>
        </p:nvSpPr>
        <p:spPr>
          <a:xfrm>
            <a:off x="8456042" y="12609423"/>
            <a:ext cx="470362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0" lang="en-US" altLang="zh-CN" sz="5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-to-y likelihood</a:t>
            </a:r>
            <a:endParaRPr kumimoji="0" lang="zh-CN" altLang="en-US" sz="5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A74FAF53-DF5F-4240-9071-B2C75D3AC9C6}"/>
              </a:ext>
            </a:extLst>
          </p:cNvPr>
          <p:cNvSpPr txBox="1"/>
          <p:nvPr/>
        </p:nvSpPr>
        <p:spPr>
          <a:xfrm>
            <a:off x="14125322" y="12609423"/>
            <a:ext cx="470362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zh-CN" sz="5000" b="0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onnection term</a:t>
            </a:r>
            <a:endParaRPr kumimoji="0" lang="zh-CN" altLang="en-US" sz="5000" b="0" i="0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350059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7569380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Challenges in the Connection Terms</a:t>
            </a:r>
            <a:endParaRPr dirty="0"/>
          </a:p>
        </p:txBody>
      </p:sp>
      <p:sp>
        <p:nvSpPr>
          <p:cNvPr id="8" name="文本框 17">
            <a:extLst/>
          </p:cNvPr>
          <p:cNvSpPr txBox="1"/>
          <p:nvPr/>
        </p:nvSpPr>
        <p:spPr>
          <a:xfrm>
            <a:off x="2202801" y="5127690"/>
            <a:ext cx="199787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005A9E"/>
              </a:buClr>
              <a:buSzPct val="70000"/>
              <a:buFont typeface="Wingdings" charset="0"/>
              <a:buChar char="l"/>
            </a:pP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source-to-pivot and pivot-to-target models are distantly-related by definition</a:t>
            </a: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buClr>
                <a:srgbClr val="005A9E"/>
              </a:buClr>
              <a:buSzPct val="70000"/>
              <a:buFont typeface="Wingdings" charset="0"/>
              <a:buChar char="l"/>
            </a:pP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NMT lacks linguistically interpretable language structures such as phrases in SMT to achieve a direct connection at the parameter level.</a:t>
            </a:r>
            <a:endParaRPr lang="en-US" altLang="zh-CN" sz="6000" dirty="0"/>
          </a:p>
        </p:txBody>
      </p:sp>
    </p:spTree>
    <p:extLst>
      <p:ext uri="{BB962C8B-B14F-4D97-AF65-F5344CB8AC3E}">
        <p14:creationId xmlns:p14="http://schemas.microsoft.com/office/powerpoint/2010/main" val="350205118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89690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Connection Terms</a:t>
            </a:r>
            <a:endParaRPr dirty="0"/>
          </a:p>
        </p:txBody>
      </p:sp>
      <p:sp>
        <p:nvSpPr>
          <p:cNvPr id="24" name="五边形 19">
            <a:extLst>
              <a:ext uri="{FF2B5EF4-FFF2-40B4-BE49-F238E27FC236}">
                <a16:creationId xmlns:a16="http://schemas.microsoft.com/office/drawing/2014/main" id="{C63E2746-4CCB-4B49-98EA-5145DE17808F}"/>
              </a:ext>
            </a:extLst>
          </p:cNvPr>
          <p:cNvSpPr/>
          <p:nvPr/>
        </p:nvSpPr>
        <p:spPr>
          <a:xfrm>
            <a:off x="2573587" y="2825114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Sharing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79F835F4-7ED5-4D24-A301-B854CE0C9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165" y="2153005"/>
            <a:ext cx="8621755" cy="269331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91202042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89690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Connection Terms</a:t>
            </a:r>
            <a:endParaRPr dirty="0"/>
          </a:p>
        </p:txBody>
      </p:sp>
      <p:sp>
        <p:nvSpPr>
          <p:cNvPr id="24" name="五边形 19">
            <a:extLst>
              <a:ext uri="{FF2B5EF4-FFF2-40B4-BE49-F238E27FC236}">
                <a16:creationId xmlns:a16="http://schemas.microsoft.com/office/drawing/2014/main" id="{C63E2746-4CCB-4B49-98EA-5145DE17808F}"/>
              </a:ext>
            </a:extLst>
          </p:cNvPr>
          <p:cNvSpPr/>
          <p:nvPr/>
        </p:nvSpPr>
        <p:spPr>
          <a:xfrm>
            <a:off x="2573587" y="2825114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Sharing</a:t>
            </a:r>
          </a:p>
        </p:txBody>
      </p:sp>
      <p:sp>
        <p:nvSpPr>
          <p:cNvPr id="26" name="五边形 19">
            <a:extLst>
              <a:ext uri="{FF2B5EF4-FFF2-40B4-BE49-F238E27FC236}">
                <a16:creationId xmlns:a16="http://schemas.microsoft.com/office/drawing/2014/main" id="{4FE533A7-CD0C-49A5-9FD0-958B0E3DE182}"/>
              </a:ext>
            </a:extLst>
          </p:cNvPr>
          <p:cNvSpPr/>
          <p:nvPr/>
        </p:nvSpPr>
        <p:spPr>
          <a:xfrm>
            <a:off x="2544329" y="6349239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Sharing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79F835F4-7ED5-4D24-A301-B854CE0C9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165" y="2153005"/>
            <a:ext cx="8621755" cy="269331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4CDA0EB6-D0DB-4CB3-93A4-FB45190C0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5165" y="5678678"/>
            <a:ext cx="10223369" cy="2996565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71376131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89690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Connection Terms</a:t>
            </a:r>
            <a:endParaRPr dirty="0"/>
          </a:p>
        </p:txBody>
      </p:sp>
      <p:sp>
        <p:nvSpPr>
          <p:cNvPr id="24" name="五边形 19">
            <a:extLst>
              <a:ext uri="{FF2B5EF4-FFF2-40B4-BE49-F238E27FC236}">
                <a16:creationId xmlns:a16="http://schemas.microsoft.com/office/drawing/2014/main" id="{C63E2746-4CCB-4B49-98EA-5145DE17808F}"/>
              </a:ext>
            </a:extLst>
          </p:cNvPr>
          <p:cNvSpPr/>
          <p:nvPr/>
        </p:nvSpPr>
        <p:spPr>
          <a:xfrm>
            <a:off x="2573587" y="2825114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Sharing</a:t>
            </a:r>
          </a:p>
        </p:txBody>
      </p:sp>
      <p:sp>
        <p:nvSpPr>
          <p:cNvPr id="26" name="五边形 19">
            <a:extLst>
              <a:ext uri="{FF2B5EF4-FFF2-40B4-BE49-F238E27FC236}">
                <a16:creationId xmlns:a16="http://schemas.microsoft.com/office/drawing/2014/main" id="{4FE533A7-CD0C-49A5-9FD0-958B0E3DE182}"/>
              </a:ext>
            </a:extLst>
          </p:cNvPr>
          <p:cNvSpPr/>
          <p:nvPr/>
        </p:nvSpPr>
        <p:spPr>
          <a:xfrm>
            <a:off x="2544329" y="6349239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Sharing</a:t>
            </a:r>
          </a:p>
        </p:txBody>
      </p:sp>
      <p:sp>
        <p:nvSpPr>
          <p:cNvPr id="27" name="五边形 19">
            <a:extLst>
              <a:ext uri="{FF2B5EF4-FFF2-40B4-BE49-F238E27FC236}">
                <a16:creationId xmlns:a16="http://schemas.microsoft.com/office/drawing/2014/main" id="{6D926FEB-BA63-42CC-929D-DCF4D71BAEFF}"/>
              </a:ext>
            </a:extLst>
          </p:cNvPr>
          <p:cNvSpPr/>
          <p:nvPr/>
        </p:nvSpPr>
        <p:spPr>
          <a:xfrm>
            <a:off x="2544328" y="9873364"/>
            <a:ext cx="5229293" cy="20212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Likelihood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79F835F4-7ED5-4D24-A301-B854CE0C9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165" y="2153005"/>
            <a:ext cx="8621755" cy="269331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4CDA0EB6-D0DB-4CB3-93A4-FB45190C0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5165" y="5678678"/>
            <a:ext cx="10223369" cy="2996565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E42DF34B-09ED-4836-ADE6-5F4FD9471A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6755" y="8858123"/>
            <a:ext cx="11398285" cy="4683045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71562014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5155257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Experiments (</a:t>
            </a:r>
            <a:r>
              <a:rPr lang="en-US" dirty="0" err="1"/>
              <a:t>Europaral</a:t>
            </a:r>
            <a:r>
              <a:rPr lang="en-US" dirty="0"/>
              <a:t>)</a:t>
            </a:r>
            <a:endParaRPr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6847B41-92B7-4A1E-8A24-A4764F51A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192" y="3139224"/>
            <a:ext cx="19836288" cy="673629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E48CD58-959E-41BD-987F-04C0720D6333}"/>
              </a:ext>
            </a:extLst>
          </p:cNvPr>
          <p:cNvSpPr txBox="1"/>
          <p:nvPr/>
        </p:nvSpPr>
        <p:spPr>
          <a:xfrm>
            <a:off x="2505552" y="10915015"/>
            <a:ext cx="19836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Experimental Results on Spanish-French and German-French translation tasks with English as pivot languages.</a:t>
            </a:r>
          </a:p>
        </p:txBody>
      </p:sp>
    </p:spTree>
    <p:extLst>
      <p:ext uri="{BB962C8B-B14F-4D97-AF65-F5344CB8AC3E}">
        <p14:creationId xmlns:p14="http://schemas.microsoft.com/office/powerpoint/2010/main" val="18270016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427520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Experiments (WMT)</a:t>
            </a:r>
            <a:endParaRPr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48CD58-959E-41BD-987F-04C0720D6333}"/>
              </a:ext>
            </a:extLst>
          </p:cNvPr>
          <p:cNvSpPr txBox="1"/>
          <p:nvPr/>
        </p:nvSpPr>
        <p:spPr>
          <a:xfrm>
            <a:off x="2031547" y="6827520"/>
            <a:ext cx="1983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Experimental Results on Spanish-French translation tasks.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43FD54C-0C6A-4545-A6C6-E34665784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351" y="2303147"/>
            <a:ext cx="13120680" cy="452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695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D2A2EAA-C5E2-4138-A2C7-7A70BAB2B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991" y="7347196"/>
            <a:ext cx="14263300" cy="3135054"/>
          </a:xfrm>
          <a:prstGeom prst="rect">
            <a:avLst/>
          </a:prstGeom>
        </p:spPr>
      </p:pic>
      <p:sp>
        <p:nvSpPr>
          <p:cNvPr id="136" name="Shape 136"/>
          <p:cNvSpPr/>
          <p:nvPr/>
        </p:nvSpPr>
        <p:spPr>
          <a:xfrm>
            <a:off x="2544329" y="411643"/>
            <a:ext cx="427520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Experiments (WMT)</a:t>
            </a:r>
            <a:endParaRPr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48CD58-959E-41BD-987F-04C0720D6333}"/>
              </a:ext>
            </a:extLst>
          </p:cNvPr>
          <p:cNvSpPr txBox="1"/>
          <p:nvPr/>
        </p:nvSpPr>
        <p:spPr>
          <a:xfrm>
            <a:off x="2031547" y="6827520"/>
            <a:ext cx="1983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Experimental Results on Spanish-French translation tasks.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43FD54C-0C6A-4545-A6C6-E34665784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351" y="2303147"/>
            <a:ext cx="13120680" cy="452437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E596857-BF01-4B02-B261-1B766941908A}"/>
              </a:ext>
            </a:extLst>
          </p:cNvPr>
          <p:cNvSpPr txBox="1"/>
          <p:nvPr/>
        </p:nvSpPr>
        <p:spPr>
          <a:xfrm>
            <a:off x="2055748" y="10647983"/>
            <a:ext cx="1983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Comparison with </a:t>
            </a:r>
            <a:r>
              <a:rPr lang="en-US" altLang="zh-CN" sz="4000" dirty="0" err="1">
                <a:solidFill>
                  <a:schemeClr val="accent1">
                    <a:lumMod val="75000"/>
                  </a:schemeClr>
                </a:solidFill>
              </a:rPr>
              <a:t>Firat</a:t>
            </a:r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 el al. [2016] on Spanish-French.</a:t>
            </a:r>
          </a:p>
        </p:txBody>
      </p:sp>
    </p:spTree>
    <p:extLst>
      <p:ext uri="{BB962C8B-B14F-4D97-AF65-F5344CB8AC3E}">
        <p14:creationId xmlns:p14="http://schemas.microsoft.com/office/powerpoint/2010/main" val="188446009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1392208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Effect of the Data Size of Bridging Corpora (Likelihood Connection)</a:t>
            </a:r>
            <a:endParaRPr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E596857-BF01-4B02-B261-1B766941908A}"/>
              </a:ext>
            </a:extLst>
          </p:cNvPr>
          <p:cNvSpPr txBox="1"/>
          <p:nvPr/>
        </p:nvSpPr>
        <p:spPr>
          <a:xfrm>
            <a:off x="-1036320" y="9703103"/>
            <a:ext cx="2621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 Effect of the data size of source-to-target parallel corpora (Bridge Corpora)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ABC749-1FBF-4911-AAF1-66D0ED33C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721" y="3743485"/>
            <a:ext cx="13456511" cy="528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54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845031" y="1129788"/>
            <a:ext cx="17142215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41923" indent="-341923" algn="just">
              <a:lnSpc>
                <a:spcPct val="150000"/>
              </a:lnSpc>
              <a:buClr>
                <a:srgbClr val="34A5DA"/>
              </a:buClr>
              <a:buSzPct val="75000"/>
              <a:buFont typeface="Avenir Next"/>
              <a:buChar char="•"/>
              <a:defRPr sz="24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NMT: an end-to-end translation framework</a:t>
            </a:r>
          </a:p>
          <a:p>
            <a:endParaRPr lang="en-US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544329" y="411643"/>
            <a:ext cx="587821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Neural Machine Translation</a:t>
            </a:r>
            <a:endParaRPr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7D3D2C8-5B72-4141-9CBB-09FC5BDDD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078" y="2952511"/>
            <a:ext cx="19992993" cy="1076348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E5B7F9E-4926-4C59-ACFF-00D5DD0AC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488" y="2385150"/>
            <a:ext cx="20741583" cy="78308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8749A3A-4E44-420D-9178-9F250DFE23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078" y="2817368"/>
            <a:ext cx="3775840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304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2377254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5" name="Shape 132">
            <a:extLst>
              <a:ext uri="{FF2B5EF4-FFF2-40B4-BE49-F238E27FC236}">
                <a16:creationId xmlns:a16="http://schemas.microsoft.com/office/drawing/2014/main" id="{0CCA761E-5C2D-4D36-808A-A43442077802}"/>
              </a:ext>
            </a:extLst>
          </p:cNvPr>
          <p:cNvSpPr/>
          <p:nvPr/>
        </p:nvSpPr>
        <p:spPr>
          <a:xfrm>
            <a:off x="2053012" y="2756288"/>
            <a:ext cx="20685067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41923" indent="-341923" algn="just">
              <a:lnSpc>
                <a:spcPct val="150000"/>
              </a:lnSpc>
              <a:buClr>
                <a:srgbClr val="34A5DA"/>
              </a:buClr>
              <a:buSzPct val="75000"/>
              <a:buFont typeface="Avenir Next"/>
              <a:buChar char="•"/>
              <a:defRPr sz="24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altLang="zh-CN" sz="6000" dirty="0"/>
              <a:t>We present joint training for pivot-based neural machine translation to alleviate the error propagation problem.</a:t>
            </a:r>
          </a:p>
          <a:p>
            <a:r>
              <a:rPr lang="en-US" altLang="zh-CN" sz="6000" dirty="0"/>
              <a:t>Experiments on different language pairs confirm that our approach achieves significant improvements.</a:t>
            </a:r>
          </a:p>
          <a:p>
            <a:r>
              <a:rPr lang="en-US" altLang="zh-CN" sz="6000" dirty="0"/>
              <a:t>It is appealing to combine source and pivot sentences for decoding target sentences [</a:t>
            </a:r>
            <a:r>
              <a:rPr lang="en-US" altLang="zh-CN" sz="6000" dirty="0" err="1"/>
              <a:t>Firat</a:t>
            </a:r>
            <a:r>
              <a:rPr lang="en-US" altLang="zh-CN" sz="6000" dirty="0"/>
              <a:t> et al., 2016] or train a multi-source model directly [</a:t>
            </a:r>
            <a:r>
              <a:rPr lang="en-US" altLang="zh-CN" sz="6000" dirty="0" err="1"/>
              <a:t>Zoph</a:t>
            </a:r>
            <a:r>
              <a:rPr lang="en-US" altLang="zh-CN" sz="6000" dirty="0"/>
              <a:t> and Knight, 2016]</a:t>
            </a:r>
            <a:endParaRPr lang="en-US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8368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2484797" y="6675755"/>
            <a:ext cx="7286753" cy="2066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0">
                <a:solidFill>
                  <a:srgbClr val="FFFFFF"/>
                </a:solidFill>
                <a:latin typeface="Quan"/>
                <a:ea typeface="Quan"/>
                <a:cs typeface="Quan"/>
                <a:sym typeface="Quan"/>
              </a:defRPr>
            </a:lvl1pPr>
          </a:lstStyle>
          <a:p>
            <a:r>
              <a:t>THANK YOU</a:t>
            </a:r>
          </a:p>
        </p:txBody>
      </p:sp>
      <p:sp>
        <p:nvSpPr>
          <p:cNvPr id="191" name="Shape 191"/>
          <p:cNvSpPr/>
          <p:nvPr/>
        </p:nvSpPr>
        <p:spPr>
          <a:xfrm>
            <a:off x="2493263" y="9200138"/>
            <a:ext cx="10265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2113973" y="2734352"/>
            <a:ext cx="12301274" cy="1118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41923" indent="-341923" algn="just">
              <a:lnSpc>
                <a:spcPct val="150000"/>
              </a:lnSpc>
              <a:buClr>
                <a:srgbClr val="34A5DA"/>
              </a:buClr>
              <a:buSzPct val="75000"/>
              <a:buFont typeface="Avenir Next"/>
              <a:buChar char="•"/>
              <a:defRPr sz="24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 is a data-driven technique.</a:t>
            </a:r>
          </a:p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NMT heavily depends on the quantity of parallel corpora.</a:t>
            </a:r>
          </a:p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NMT suffers from the unavailability of large-scale parallel corpora for low-resource languages or domains.</a:t>
            </a:r>
          </a:p>
          <a:p>
            <a:endParaRPr lang="en-US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544329" y="411643"/>
            <a:ext cx="1009731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Data Bottleneck in Neural Machine Translation</a:t>
            </a:r>
            <a:endParaRPr dirty="0"/>
          </a:p>
        </p:txBody>
      </p:sp>
      <p:pic>
        <p:nvPicPr>
          <p:cNvPr id="8" name="图片 7" descr="data-driven">
            <a:extLst>
              <a:ext uri="{FF2B5EF4-FFF2-40B4-BE49-F238E27FC236}">
                <a16:creationId xmlns:a16="http://schemas.microsoft.com/office/drawing/2014/main" id="{EC77F70F-E71B-4357-8755-421FB9EB5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5566" y="4383741"/>
            <a:ext cx="8621234" cy="55939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69171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692" y="5671969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0798" y="5671969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8340398" y="6264984"/>
            <a:ext cx="6831106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316FD6A-874E-4C43-B7CC-5F3EFD887FCE}"/>
              </a:ext>
            </a:extLst>
          </p:cNvPr>
          <p:cNvSpPr txBox="1"/>
          <p:nvPr/>
        </p:nvSpPr>
        <p:spPr>
          <a:xfrm>
            <a:off x="3364986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62CFDC0-C52D-4A77-8363-FF2A9A29BF39}"/>
              </a:ext>
            </a:extLst>
          </p:cNvPr>
          <p:cNvSpPr txBox="1"/>
          <p:nvPr/>
        </p:nvSpPr>
        <p:spPr>
          <a:xfrm>
            <a:off x="17164979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3" name="Shape 114">
            <a:extLst>
              <a:ext uri="{FF2B5EF4-FFF2-40B4-BE49-F238E27FC236}">
                <a16:creationId xmlns:a16="http://schemas.microsoft.com/office/drawing/2014/main" id="{26E91C93-2283-40BC-9781-812471243811}"/>
              </a:ext>
            </a:extLst>
          </p:cNvPr>
          <p:cNvSpPr/>
          <p:nvPr/>
        </p:nvSpPr>
        <p:spPr>
          <a:xfrm>
            <a:off x="9950672" y="5331395"/>
            <a:ext cx="3238066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system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5465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69171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692" y="5671969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0798" y="5671969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8340398" y="6264984"/>
            <a:ext cx="6831106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Shape 114">
            <a:extLst>
              <a:ext uri="{FF2B5EF4-FFF2-40B4-BE49-F238E27FC236}">
                <a16:creationId xmlns:a16="http://schemas.microsoft.com/office/drawing/2014/main" id="{20803DA9-5939-44A8-A65E-06B1770DCF15}"/>
              </a:ext>
            </a:extLst>
          </p:cNvPr>
          <p:cNvSpPr/>
          <p:nvPr/>
        </p:nvSpPr>
        <p:spPr>
          <a:xfrm>
            <a:off x="9950672" y="5331395"/>
            <a:ext cx="3238066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system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209405-252C-4B73-A365-915FB9F519F7}"/>
              </a:ext>
            </a:extLst>
          </p:cNvPr>
          <p:cNvSpPr txBox="1"/>
          <p:nvPr/>
        </p:nvSpPr>
        <p:spPr>
          <a:xfrm>
            <a:off x="8854984" y="8232399"/>
            <a:ext cx="6182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Parallel Corpora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FE9CE1-2AAB-4FC4-95B8-C56B08A5EA14}"/>
              </a:ext>
            </a:extLst>
          </p:cNvPr>
          <p:cNvSpPr txBox="1"/>
          <p:nvPr/>
        </p:nvSpPr>
        <p:spPr>
          <a:xfrm>
            <a:off x="3364986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631128F-814B-47D5-BAEF-B162109DCFD1}"/>
              </a:ext>
            </a:extLst>
          </p:cNvPr>
          <p:cNvSpPr txBox="1"/>
          <p:nvPr/>
        </p:nvSpPr>
        <p:spPr>
          <a:xfrm>
            <a:off x="17164979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81691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69171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692" y="5671969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0798" y="5671969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8340398" y="6264984"/>
            <a:ext cx="6831106" cy="1374399"/>
          </a:xfrm>
          <a:prstGeom prst="rightArrow">
            <a:avLst/>
          </a:prstGeom>
          <a:blipFill rotWithShape="1">
            <a:blip r:embed="rId4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Shape 114">
            <a:extLst>
              <a:ext uri="{FF2B5EF4-FFF2-40B4-BE49-F238E27FC236}">
                <a16:creationId xmlns:a16="http://schemas.microsoft.com/office/drawing/2014/main" id="{20803DA9-5939-44A8-A65E-06B1770DCF15}"/>
              </a:ext>
            </a:extLst>
          </p:cNvPr>
          <p:cNvSpPr/>
          <p:nvPr/>
        </p:nvSpPr>
        <p:spPr>
          <a:xfrm>
            <a:off x="9950672" y="5331395"/>
            <a:ext cx="3238066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system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209405-252C-4B73-A365-915FB9F519F7}"/>
              </a:ext>
            </a:extLst>
          </p:cNvPr>
          <p:cNvSpPr txBox="1"/>
          <p:nvPr/>
        </p:nvSpPr>
        <p:spPr>
          <a:xfrm>
            <a:off x="8854984" y="8232399"/>
            <a:ext cx="6182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Parallel Corpora</a:t>
            </a:r>
          </a:p>
        </p:txBody>
      </p:sp>
      <p:sp>
        <p:nvSpPr>
          <p:cNvPr id="8" name="十字形 7">
            <a:extLst>
              <a:ext uri="{FF2B5EF4-FFF2-40B4-BE49-F238E27FC236}">
                <a16:creationId xmlns:a16="http://schemas.microsoft.com/office/drawing/2014/main" id="{81E149AB-48E0-4B1F-956E-5F932921CD43}"/>
              </a:ext>
            </a:extLst>
          </p:cNvPr>
          <p:cNvSpPr/>
          <p:nvPr/>
        </p:nvSpPr>
        <p:spPr>
          <a:xfrm rot="2580000">
            <a:off x="10750362" y="6365552"/>
            <a:ext cx="1441413" cy="1376510"/>
          </a:xfrm>
          <a:prstGeom prst="plus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7200000" lon="0" rev="0"/>
              </a:camera>
              <a:lightRig rig="threePt" dir="t"/>
            </a:scene3d>
          </a:bodyPr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579D303-B0CA-4788-96F4-8304986CD4FA}"/>
              </a:ext>
            </a:extLst>
          </p:cNvPr>
          <p:cNvSpPr txBox="1"/>
          <p:nvPr/>
        </p:nvSpPr>
        <p:spPr>
          <a:xfrm>
            <a:off x="3364986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0862059-FC14-4F8D-BBD2-F8C753743029}"/>
              </a:ext>
            </a:extLst>
          </p:cNvPr>
          <p:cNvSpPr txBox="1"/>
          <p:nvPr/>
        </p:nvSpPr>
        <p:spPr>
          <a:xfrm>
            <a:off x="17164979" y="4595576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33936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544329" y="411643"/>
            <a:ext cx="369171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35" y="2659831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49" y="2659831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5439431" y="325284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9" name="图片 8" descr="250px-Flag_of_the_United_Kingdom_(3-5).svg">
            <a:extLst>
              <a:ext uri="{FF2B5EF4-FFF2-40B4-BE49-F238E27FC236}">
                <a16:creationId xmlns:a16="http://schemas.microsoft.com/office/drawing/2014/main" id="{4D404BEF-A965-490C-898B-8369F07E1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8631" y="2659832"/>
            <a:ext cx="4261450" cy="256043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571E072E-27A2-41E2-A824-64E2271456E1}"/>
              </a:ext>
            </a:extLst>
          </p:cNvPr>
          <p:cNvSpPr/>
          <p:nvPr/>
        </p:nvSpPr>
        <p:spPr>
          <a:xfrm>
            <a:off x="14520671" y="327077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8FD428-E25C-4D14-A453-B12C5047AA3F}"/>
              </a:ext>
            </a:extLst>
          </p:cNvPr>
          <p:cNvSpPr txBox="1"/>
          <p:nvPr/>
        </p:nvSpPr>
        <p:spPr>
          <a:xfrm>
            <a:off x="1778235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429AD9-A245-4AA9-8277-3AAE75BEED62}"/>
              </a:ext>
            </a:extLst>
          </p:cNvPr>
          <p:cNvSpPr txBox="1"/>
          <p:nvPr/>
        </p:nvSpPr>
        <p:spPr>
          <a:xfrm>
            <a:off x="19612344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3204446-2CB1-417D-A507-F4C7FF523381}"/>
              </a:ext>
            </a:extLst>
          </p:cNvPr>
          <p:cNvSpPr txBox="1"/>
          <p:nvPr/>
        </p:nvSpPr>
        <p:spPr>
          <a:xfrm>
            <a:off x="10753053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Z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6" name="Shape 114">
            <a:extLst>
              <a:ext uri="{FF2B5EF4-FFF2-40B4-BE49-F238E27FC236}">
                <a16:creationId xmlns:a16="http://schemas.microsoft.com/office/drawing/2014/main" id="{2A4F5781-A8D4-4953-A88E-0AD420242F0A}"/>
              </a:ext>
            </a:extLst>
          </p:cNvPr>
          <p:cNvSpPr/>
          <p:nvPr/>
        </p:nvSpPr>
        <p:spPr>
          <a:xfrm>
            <a:off x="6744078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1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下弧形 2">
            <a:extLst>
              <a:ext uri="{FF2B5EF4-FFF2-40B4-BE49-F238E27FC236}">
                <a16:creationId xmlns:a16="http://schemas.microsoft.com/office/drawing/2014/main" id="{F8E17AA5-768E-4ADA-AB00-2E227BD38369}"/>
              </a:ext>
            </a:extLst>
          </p:cNvPr>
          <p:cNvSpPr/>
          <p:nvPr/>
        </p:nvSpPr>
        <p:spPr>
          <a:xfrm>
            <a:off x="3701163" y="532503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箭头: 下弧形 16">
            <a:extLst>
              <a:ext uri="{FF2B5EF4-FFF2-40B4-BE49-F238E27FC236}">
                <a16:creationId xmlns:a16="http://schemas.microsoft.com/office/drawing/2014/main" id="{ED42E752-5FDE-45A2-B455-1A7EF0DAFB50}"/>
              </a:ext>
            </a:extLst>
          </p:cNvPr>
          <p:cNvSpPr/>
          <p:nvPr/>
        </p:nvSpPr>
        <p:spPr>
          <a:xfrm>
            <a:off x="12809299" y="534296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Shape 114">
            <a:extLst>
              <a:ext uri="{FF2B5EF4-FFF2-40B4-BE49-F238E27FC236}">
                <a16:creationId xmlns:a16="http://schemas.microsoft.com/office/drawing/2014/main" id="{CF9D2728-8B1D-48E2-BFB7-E969AE829F5C}"/>
              </a:ext>
            </a:extLst>
          </p:cNvPr>
          <p:cNvSpPr/>
          <p:nvPr/>
        </p:nvSpPr>
        <p:spPr>
          <a:xfrm>
            <a:off x="16093923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2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/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x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x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blipFill>
                <a:blip r:embed="rId7"/>
                <a:stretch>
                  <a:fillRect l="-125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/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y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y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blipFill>
                <a:blip r:embed="rId8"/>
                <a:stretch>
                  <a:fillRect l="-1570" b="-6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28304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箭头: 五边形 17">
            <a:extLst>
              <a:ext uri="{FF2B5EF4-FFF2-40B4-BE49-F238E27FC236}">
                <a16:creationId xmlns:a16="http://schemas.microsoft.com/office/drawing/2014/main" id="{C81FAD8A-42F9-4EC7-BED3-CB33FE9BC355}"/>
              </a:ext>
            </a:extLst>
          </p:cNvPr>
          <p:cNvSpPr/>
          <p:nvPr/>
        </p:nvSpPr>
        <p:spPr>
          <a:xfrm>
            <a:off x="8808763" y="6457414"/>
            <a:ext cx="7170939" cy="1118255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6600" b="1" dirty="0">
                <a:solidFill>
                  <a:schemeClr val="accent5"/>
                </a:solidFill>
              </a:rPr>
              <a:t>Errors</a:t>
            </a:r>
            <a:endParaRPr kumimoji="0" lang="zh-CN" altLang="en-US" sz="6600" b="1" i="0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sym typeface="Helvetica Light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544329" y="411643"/>
            <a:ext cx="802944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Error Propagation in 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35" y="2659831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49" y="2659831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5439431" y="325284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9" name="图片 8" descr="250px-Flag_of_the_United_Kingdom_(3-5).svg">
            <a:extLst>
              <a:ext uri="{FF2B5EF4-FFF2-40B4-BE49-F238E27FC236}">
                <a16:creationId xmlns:a16="http://schemas.microsoft.com/office/drawing/2014/main" id="{4D404BEF-A965-490C-898B-8369F07E1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8631" y="2659832"/>
            <a:ext cx="4261450" cy="256043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571E072E-27A2-41E2-A824-64E2271456E1}"/>
              </a:ext>
            </a:extLst>
          </p:cNvPr>
          <p:cNvSpPr/>
          <p:nvPr/>
        </p:nvSpPr>
        <p:spPr>
          <a:xfrm>
            <a:off x="14520671" y="327077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8FD428-E25C-4D14-A453-B12C5047AA3F}"/>
              </a:ext>
            </a:extLst>
          </p:cNvPr>
          <p:cNvSpPr txBox="1"/>
          <p:nvPr/>
        </p:nvSpPr>
        <p:spPr>
          <a:xfrm>
            <a:off x="1778235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429AD9-A245-4AA9-8277-3AAE75BEED62}"/>
              </a:ext>
            </a:extLst>
          </p:cNvPr>
          <p:cNvSpPr txBox="1"/>
          <p:nvPr/>
        </p:nvSpPr>
        <p:spPr>
          <a:xfrm>
            <a:off x="19612344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3204446-2CB1-417D-A507-F4C7FF523381}"/>
              </a:ext>
            </a:extLst>
          </p:cNvPr>
          <p:cNvSpPr txBox="1"/>
          <p:nvPr/>
        </p:nvSpPr>
        <p:spPr>
          <a:xfrm>
            <a:off x="10753053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Z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6" name="Shape 114">
            <a:extLst>
              <a:ext uri="{FF2B5EF4-FFF2-40B4-BE49-F238E27FC236}">
                <a16:creationId xmlns:a16="http://schemas.microsoft.com/office/drawing/2014/main" id="{2A4F5781-A8D4-4953-A88E-0AD420242F0A}"/>
              </a:ext>
            </a:extLst>
          </p:cNvPr>
          <p:cNvSpPr/>
          <p:nvPr/>
        </p:nvSpPr>
        <p:spPr>
          <a:xfrm>
            <a:off x="6744078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1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下弧形 2">
            <a:extLst>
              <a:ext uri="{FF2B5EF4-FFF2-40B4-BE49-F238E27FC236}">
                <a16:creationId xmlns:a16="http://schemas.microsoft.com/office/drawing/2014/main" id="{F8E17AA5-768E-4ADA-AB00-2E227BD38369}"/>
              </a:ext>
            </a:extLst>
          </p:cNvPr>
          <p:cNvSpPr/>
          <p:nvPr/>
        </p:nvSpPr>
        <p:spPr>
          <a:xfrm>
            <a:off x="3701163" y="532503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箭头: 下弧形 16">
            <a:extLst>
              <a:ext uri="{FF2B5EF4-FFF2-40B4-BE49-F238E27FC236}">
                <a16:creationId xmlns:a16="http://schemas.microsoft.com/office/drawing/2014/main" id="{ED42E752-5FDE-45A2-B455-1A7EF0DAFB50}"/>
              </a:ext>
            </a:extLst>
          </p:cNvPr>
          <p:cNvSpPr/>
          <p:nvPr/>
        </p:nvSpPr>
        <p:spPr>
          <a:xfrm>
            <a:off x="12809299" y="534296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Shape 114">
            <a:extLst>
              <a:ext uri="{FF2B5EF4-FFF2-40B4-BE49-F238E27FC236}">
                <a16:creationId xmlns:a16="http://schemas.microsoft.com/office/drawing/2014/main" id="{CF9D2728-8B1D-48E2-BFB7-E969AE829F5C}"/>
              </a:ext>
            </a:extLst>
          </p:cNvPr>
          <p:cNvSpPr/>
          <p:nvPr/>
        </p:nvSpPr>
        <p:spPr>
          <a:xfrm>
            <a:off x="16093923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2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/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x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x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blipFill>
                <a:blip r:embed="rId7"/>
                <a:stretch>
                  <a:fillRect l="-125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/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y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y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blipFill>
                <a:blip r:embed="rId8"/>
                <a:stretch>
                  <a:fillRect l="-1570" b="-6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8700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五边形 3">
            <a:extLst>
              <a:ext uri="{FF2B5EF4-FFF2-40B4-BE49-F238E27FC236}">
                <a16:creationId xmlns:a16="http://schemas.microsoft.com/office/drawing/2014/main" id="{6E7B542E-AA1E-4E56-9D18-631E83EB51F1}"/>
              </a:ext>
            </a:extLst>
          </p:cNvPr>
          <p:cNvSpPr/>
          <p:nvPr/>
        </p:nvSpPr>
        <p:spPr>
          <a:xfrm>
            <a:off x="8808763" y="6457414"/>
            <a:ext cx="7170939" cy="1118255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6600" b="1" dirty="0">
                <a:solidFill>
                  <a:schemeClr val="accent5"/>
                </a:solidFill>
              </a:rPr>
              <a:t>Errors</a:t>
            </a:r>
            <a:endParaRPr kumimoji="0" lang="zh-CN" altLang="en-US" sz="6600" b="1" i="0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sym typeface="Helvetica Light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544329" y="411643"/>
            <a:ext cx="802944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FFFFFF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dirty="0"/>
              <a:t>Error Propagation in Pivot-based NMT</a:t>
            </a:r>
            <a:endParaRPr dirty="0"/>
          </a:p>
        </p:txBody>
      </p:sp>
      <p:pic>
        <p:nvPicPr>
          <p:cNvPr id="5" name="图片 4" descr="Flag_of_the_People's_Republic_of_China.svg">
            <a:extLst>
              <a:ext uri="{FF2B5EF4-FFF2-40B4-BE49-F238E27FC236}">
                <a16:creationId xmlns:a16="http://schemas.microsoft.com/office/drawing/2014/main" id="{B9759EC9-80DE-4435-BAAE-97890B2E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835" y="2659831"/>
            <a:ext cx="3839413" cy="2560430"/>
          </a:xfrm>
          <a:prstGeom prst="rect">
            <a:avLst/>
          </a:prstGeom>
        </p:spPr>
      </p:pic>
      <p:pic>
        <p:nvPicPr>
          <p:cNvPr id="6" name="图片 5" descr="Flag_of_Spain.svg">
            <a:extLst>
              <a:ext uri="{FF2B5EF4-FFF2-40B4-BE49-F238E27FC236}">
                <a16:creationId xmlns:a16="http://schemas.microsoft.com/office/drawing/2014/main" id="{9BF2B26D-2278-4021-A370-A654BBD8B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49" y="2659831"/>
            <a:ext cx="3839422" cy="2560430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E34F864C-13FB-4B10-B5F9-D5BB7F7B0BC7}"/>
              </a:ext>
            </a:extLst>
          </p:cNvPr>
          <p:cNvSpPr/>
          <p:nvPr/>
        </p:nvSpPr>
        <p:spPr>
          <a:xfrm>
            <a:off x="5439431" y="325284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9" name="图片 8" descr="250px-Flag_of_the_United_Kingdom_(3-5).svg">
            <a:extLst>
              <a:ext uri="{FF2B5EF4-FFF2-40B4-BE49-F238E27FC236}">
                <a16:creationId xmlns:a16="http://schemas.microsoft.com/office/drawing/2014/main" id="{4D404BEF-A965-490C-898B-8369F07E1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8631" y="2659832"/>
            <a:ext cx="4261450" cy="256043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571E072E-27A2-41E2-A824-64E2271456E1}"/>
              </a:ext>
            </a:extLst>
          </p:cNvPr>
          <p:cNvSpPr/>
          <p:nvPr/>
        </p:nvSpPr>
        <p:spPr>
          <a:xfrm>
            <a:off x="14520671" y="3270776"/>
            <a:ext cx="4511241" cy="1374399"/>
          </a:xfrm>
          <a:prstGeom prst="right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8FD428-E25C-4D14-A453-B12C5047AA3F}"/>
              </a:ext>
            </a:extLst>
          </p:cNvPr>
          <p:cNvSpPr txBox="1"/>
          <p:nvPr/>
        </p:nvSpPr>
        <p:spPr>
          <a:xfrm>
            <a:off x="1778235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X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429AD9-A245-4AA9-8277-3AAE75BEED62}"/>
              </a:ext>
            </a:extLst>
          </p:cNvPr>
          <p:cNvSpPr txBox="1"/>
          <p:nvPr/>
        </p:nvSpPr>
        <p:spPr>
          <a:xfrm>
            <a:off x="19612344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Y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3204446-2CB1-417D-A507-F4C7FF523381}"/>
              </a:ext>
            </a:extLst>
          </p:cNvPr>
          <p:cNvSpPr txBox="1"/>
          <p:nvPr/>
        </p:nvSpPr>
        <p:spPr>
          <a:xfrm>
            <a:off x="10753053" y="1691013"/>
            <a:ext cx="287105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ooper Black" panose="0208090404030B020404" pitchFamily="18" charset="0"/>
                <a:sym typeface="Helvetica Light"/>
              </a:rPr>
              <a:t>Z</a:t>
            </a:r>
            <a:endParaRPr kumimoji="0" lang="zh-CN" altLang="en-US" sz="6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ooper Black" panose="0208090404030B020404" pitchFamily="18" charset="0"/>
              <a:sym typeface="Helvetica Light"/>
            </a:endParaRPr>
          </a:p>
        </p:txBody>
      </p:sp>
      <p:sp>
        <p:nvSpPr>
          <p:cNvPr id="16" name="Shape 114">
            <a:extLst>
              <a:ext uri="{FF2B5EF4-FFF2-40B4-BE49-F238E27FC236}">
                <a16:creationId xmlns:a16="http://schemas.microsoft.com/office/drawing/2014/main" id="{2A4F5781-A8D4-4953-A88E-0AD420242F0A}"/>
              </a:ext>
            </a:extLst>
          </p:cNvPr>
          <p:cNvSpPr/>
          <p:nvPr/>
        </p:nvSpPr>
        <p:spPr>
          <a:xfrm>
            <a:off x="6744078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1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下弧形 2">
            <a:extLst>
              <a:ext uri="{FF2B5EF4-FFF2-40B4-BE49-F238E27FC236}">
                <a16:creationId xmlns:a16="http://schemas.microsoft.com/office/drawing/2014/main" id="{F8E17AA5-768E-4ADA-AB00-2E227BD38369}"/>
              </a:ext>
            </a:extLst>
          </p:cNvPr>
          <p:cNvSpPr/>
          <p:nvPr/>
        </p:nvSpPr>
        <p:spPr>
          <a:xfrm>
            <a:off x="3701163" y="532503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箭头: 下弧形 16">
            <a:extLst>
              <a:ext uri="{FF2B5EF4-FFF2-40B4-BE49-F238E27FC236}">
                <a16:creationId xmlns:a16="http://schemas.microsoft.com/office/drawing/2014/main" id="{ED42E752-5FDE-45A2-B455-1A7EF0DAFB50}"/>
              </a:ext>
            </a:extLst>
          </p:cNvPr>
          <p:cNvSpPr/>
          <p:nvPr/>
        </p:nvSpPr>
        <p:spPr>
          <a:xfrm>
            <a:off x="12809299" y="5342966"/>
            <a:ext cx="8535659" cy="1990165"/>
          </a:xfrm>
          <a:prstGeom prst="curvedUpArrow">
            <a:avLst/>
          </a:prstGeom>
          <a:blipFill rotWithShape="1">
            <a:blip r:embed="rId5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Shape 114">
            <a:extLst>
              <a:ext uri="{FF2B5EF4-FFF2-40B4-BE49-F238E27FC236}">
                <a16:creationId xmlns:a16="http://schemas.microsoft.com/office/drawing/2014/main" id="{CF9D2728-8B1D-48E2-BFB7-E969AE829F5C}"/>
              </a:ext>
            </a:extLst>
          </p:cNvPr>
          <p:cNvSpPr/>
          <p:nvPr/>
        </p:nvSpPr>
        <p:spPr>
          <a:xfrm>
            <a:off x="16093923" y="2337187"/>
            <a:ext cx="166071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0F2D95"/>
                </a:solidFill>
                <a:latin typeface="HYQiHei-50S Regularx"/>
                <a:ea typeface="HYQiHei-50S Regularx"/>
                <a:cs typeface="HYQiHei-50S Regularx"/>
                <a:sym typeface="HYQiHei-50S Regularx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 2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/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x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x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E984455-AD2C-44C5-B9AF-C65549A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699" y="7899163"/>
                <a:ext cx="3882586" cy="923330"/>
              </a:xfrm>
              <a:prstGeom prst="rect">
                <a:avLst/>
              </a:prstGeom>
              <a:blipFill>
                <a:blip r:embed="rId7"/>
                <a:stretch>
                  <a:fillRect l="-125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/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P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y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z</m:t>
                      </m:r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;</m:t>
                      </m:r>
                      <m:sSub>
                        <m:sSubPr>
                          <m:ctrlPr>
                            <a:rPr kumimoji="0" lang="en-US" altLang="zh-CN" sz="6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zh-CN" altLang="en-US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sym typeface="Helvetica Light"/>
                            </a:rPr>
                            <m:t>z</m:t>
                          </m:r>
                          <m: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0" lang="en-US" altLang="zh-CN" sz="6000" b="0" i="0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Helvetica Light"/>
                            </a:rPr>
                            <m:t>y</m:t>
                          </m:r>
                        </m:sub>
                      </m:sSub>
                      <m:r>
                        <a:rPr kumimoji="0" lang="en-US" altLang="zh-CN" sz="60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Cambria Math" panose="02040503050406030204" pitchFamily="18" charset="0"/>
                          <a:sym typeface="Helvetica Light"/>
                        </a:rPr>
                        <m:t>)</m:t>
                      </m:r>
                    </m:oMath>
                  </m:oMathPara>
                </a14:m>
                <a:endParaRPr kumimoji="0" lang="zh-CN" altLang="en-US" sz="6000" b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Helvetica Light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EF6AE1CC-DA7D-444E-A01A-CCF85F7B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365" y="7847720"/>
                <a:ext cx="3882586" cy="1008289"/>
              </a:xfrm>
              <a:prstGeom prst="rect">
                <a:avLst/>
              </a:prstGeom>
              <a:blipFill>
                <a:blip r:embed="rId8"/>
                <a:stretch>
                  <a:fillRect l="-1570" b="-6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>
            <a:extLst>
              <a:ext uri="{FF2B5EF4-FFF2-40B4-BE49-F238E27FC236}">
                <a16:creationId xmlns:a16="http://schemas.microsoft.com/office/drawing/2014/main" id="{1111B8CB-815B-4332-93AD-DE90678B9EF9}"/>
              </a:ext>
            </a:extLst>
          </p:cNvPr>
          <p:cNvSpPr txBox="1"/>
          <p:nvPr/>
        </p:nvSpPr>
        <p:spPr>
          <a:xfrm>
            <a:off x="2739152" y="9902190"/>
            <a:ext cx="1889885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5A9E"/>
              </a:buClr>
              <a:buSzPct val="70000"/>
              <a:buFont typeface="Wingdings" charset="0"/>
              <a:buChar char="l"/>
            </a:pPr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</a:t>
            </a:r>
            <a:r>
              <a:rPr lang="en-US" altLang="zh-CN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errors made in the source-to-pivot translation will be propagated to the pivot-to-target translation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07557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1670</Words>
  <Application>Microsoft Office PowerPoint</Application>
  <PresentationFormat>Custom</PresentationFormat>
  <Paragraphs>142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Avenir Next</vt:lpstr>
      <vt:lpstr>Helvetica Light</vt:lpstr>
      <vt:lpstr>Helvetica Neue</vt:lpstr>
      <vt:lpstr>HYQiHei-50S Regularx</vt:lpstr>
      <vt:lpstr>Quan</vt:lpstr>
      <vt:lpstr>Calibri</vt:lpstr>
      <vt:lpstr>Cambria Math</vt:lpstr>
      <vt:lpstr>Cooper Black</vt:lpstr>
      <vt:lpstr>Times New Roman</vt:lpstr>
      <vt:lpstr>Wingdings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yongcheng(程勇)</dc:creator>
  <cp:lastModifiedBy>T111942</cp:lastModifiedBy>
  <cp:revision>44</cp:revision>
  <dcterms:modified xsi:type="dcterms:W3CDTF">2017-08-23T02:34:20Z</dcterms:modified>
</cp:coreProperties>
</file>